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60" r:id="rId4"/>
    <p:sldId id="261" r:id="rId5"/>
    <p:sldId id="262" r:id="rId6"/>
    <p:sldId id="263" r:id="rId7"/>
    <p:sldId id="265" r:id="rId8"/>
    <p:sldId id="264" r:id="rId9"/>
    <p:sldId id="266" r:id="rId10"/>
    <p:sldId id="267" r:id="rId11"/>
    <p:sldId id="259" r:id="rId12"/>
  </p:sldIdLst>
  <p:sldSz cx="12192000" cy="6858000"/>
  <p:notesSz cx="6858000" cy="9144000"/>
  <p:embeddedFontLst>
    <p:embeddedFont>
      <p:font typeface="Lato Black" panose="020F0502020204030203" pitchFamily="34" charset="0"/>
      <p:bold r:id="rId14"/>
      <p:boldItalic r:id="rId15"/>
    </p:embeddedFont>
    <p:embeddedFont>
      <p:font typeface="Libre Baskerville" panose="02000000000000000000" pitchFamily="2" charset="0"/>
      <p:regular r:id="rId16"/>
      <p:bold r:id="rId17"/>
      <p:italic r:id="rId1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1" roundtripDataSignature="AMtx7mhnFQsu0qTBRZ+C47HNp0tuHCNko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F3F1"/>
    <a:srgbClr val="FDE5E7"/>
    <a:srgbClr val="FFF1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233" autoAdjust="0"/>
    <p:restoredTop sz="94731" autoAdjust="0"/>
  </p:normalViewPr>
  <p:slideViewPr>
    <p:cSldViewPr snapToGrid="0">
      <p:cViewPr>
        <p:scale>
          <a:sx n="66" d="100"/>
          <a:sy n="66" d="100"/>
        </p:scale>
        <p:origin x="700" y="3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31" Type="http://customschemas.google.com/relationships/presentationmetadata" Target="meta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/>
          </a:p>
        </p:txBody>
      </p:sp>
      <p:sp>
        <p:nvSpPr>
          <p:cNvPr id="96" name="Google Shape;9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2" name="Google Shape;10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65881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941203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2" name="Google Shape;10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587233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125088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435411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14" name="Google Shape;11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20" name="Google Shape;20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814232" y="6184984"/>
            <a:ext cx="3225397" cy="673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7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7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1" name="Google Shape;91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8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8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4" name="Google Shape;24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27" name="Google Shape;27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814232" y="6184984"/>
            <a:ext cx="3225397" cy="673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32" name="Google Shape;32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814232" y="6184984"/>
            <a:ext cx="3225397" cy="673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1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1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46" name="Google Shape;46;p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814232" y="6184984"/>
            <a:ext cx="3225397" cy="673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12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54" name="Google Shape;54;p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814232" y="6184984"/>
            <a:ext cx="3225397" cy="673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64" name="Google Shape;64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814232" y="6184984"/>
            <a:ext cx="3225397" cy="673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4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8" name="Google Shape;68;p14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72" name="Google Shape;72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814232" y="6184984"/>
            <a:ext cx="3225397" cy="673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5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76" name="Google Shape;76;p15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7" name="Google Shape;77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80" name="Google Shape;80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814232" y="6184984"/>
            <a:ext cx="3225397" cy="673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6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4" name="Google Shape;84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87" name="Google Shape;87;p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814232" y="6184984"/>
            <a:ext cx="3225397" cy="673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microsoft.com/office/2007/relationships/hdphoto" Target="../media/hdphoto2.wdp"/><Relationship Id="rId5" Type="http://schemas.openxmlformats.org/officeDocument/2006/relationships/image" Target="../media/image5.png"/><Relationship Id="rId10" Type="http://schemas.openxmlformats.org/officeDocument/2006/relationships/image" Target="../media/image9.png"/><Relationship Id="rId4" Type="http://schemas.microsoft.com/office/2007/relationships/hdphoto" Target="../media/hdphoto1.wdp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12192001" cy="6922008"/>
          </a:xfrm>
          <a:prstGeom prst="rect">
            <a:avLst/>
          </a:prstGeom>
          <a:blipFill>
            <a:blip r:embed="rId3">
              <a:alphaModFix amt="55000"/>
            </a:blip>
            <a:stretch>
              <a:fillRect/>
            </a:stretch>
          </a:blipFill>
          <a:ln>
            <a:noFill/>
          </a:ln>
        </p:spPr>
      </p:pic>
      <p:sp>
        <p:nvSpPr>
          <p:cNvPr id="5" name="Google Shape;99;p1">
            <a:extLst>
              <a:ext uri="{FF2B5EF4-FFF2-40B4-BE49-F238E27FC236}">
                <a16:creationId xmlns:a16="http://schemas.microsoft.com/office/drawing/2014/main" id="{05464ED6-94B9-4B98-B2BC-7BACE53AE2A8}"/>
              </a:ext>
            </a:extLst>
          </p:cNvPr>
          <p:cNvSpPr txBox="1"/>
          <p:nvPr/>
        </p:nvSpPr>
        <p:spPr>
          <a:xfrm>
            <a:off x="444707" y="4318333"/>
            <a:ext cx="11302584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IN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26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180C5A8-1F2F-11B3-3776-33D2F448DCF3}"/>
              </a:ext>
            </a:extLst>
          </p:cNvPr>
          <p:cNvSpPr/>
          <p:nvPr/>
        </p:nvSpPr>
        <p:spPr>
          <a:xfrm>
            <a:off x="2072339" y="3513661"/>
            <a:ext cx="8591469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5400" b="1" i="0" cap="none" spc="0" dirty="0">
                <a:ln/>
                <a:solidFill>
                  <a:schemeClr val="accent4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Enhancing Search Engine Relevance for Video Subtitles</a:t>
            </a:r>
            <a:endParaRPr lang="en-IN" sz="5400" b="1" cap="none" spc="0" dirty="0">
              <a:ln/>
              <a:solidFill>
                <a:schemeClr val="accent4"/>
              </a:solidFill>
              <a:effectLst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1113A1C-E25D-8583-3023-10613A362476}"/>
              </a:ext>
            </a:extLst>
          </p:cNvPr>
          <p:cNvSpPr txBox="1"/>
          <p:nvPr/>
        </p:nvSpPr>
        <p:spPr>
          <a:xfrm>
            <a:off x="202130" y="6072659"/>
            <a:ext cx="28490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KIRANKUMAR PAMARTHI</a:t>
            </a:r>
          </a:p>
          <a:p>
            <a:r>
              <a:rPr lang="en-US" dirty="0"/>
              <a:t>IN1240999</a:t>
            </a:r>
            <a:endParaRPr lang="en-IN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6A01CB4-B7C6-6DD7-3908-08ABBD11C8AA}"/>
              </a:ext>
            </a:extLst>
          </p:cNvPr>
          <p:cNvSpPr txBox="1"/>
          <p:nvPr/>
        </p:nvSpPr>
        <p:spPr>
          <a:xfrm>
            <a:off x="0" y="4697127"/>
            <a:ext cx="11806989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Comparison and Conclusion:</a:t>
            </a:r>
          </a:p>
          <a:p>
            <a:endParaRPr lang="en-US" sz="18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Keyword-based TF-IDF and Semantic BERT approaches offer distinct advantages: TF-IDF is effective for keyword-based retrieval and displays document names.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BERT provides semantic understanding but lacks document names, displaying content instead.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Depending on the use case, either method or a combination can be employed for efficient document retrieval based on user needs.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0A57B0-5BCB-4CCC-7F9A-B73D34F11F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1657"/>
            <a:ext cx="6096000" cy="467547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E4E103A-A214-B245-89D4-E49F217DEF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657"/>
            <a:ext cx="6096000" cy="4675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7867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66516" y="2011841"/>
            <a:ext cx="4465643" cy="2834317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5"/>
          <p:cNvSpPr txBox="1"/>
          <p:nvPr/>
        </p:nvSpPr>
        <p:spPr>
          <a:xfrm>
            <a:off x="1259840" y="3044279"/>
            <a:ext cx="3937801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4400"/>
              <a:buFont typeface="Libre Baskerville"/>
              <a:buNone/>
            </a:pPr>
            <a:r>
              <a:rPr lang="en-IN" sz="4400" b="0" i="0" u="none" strike="noStrike" cap="none" dirty="0">
                <a:solidFill>
                  <a:srgbClr val="C00000"/>
                </a:solidFill>
                <a:latin typeface="Lato Black" panose="020F0A02020204030203" pitchFamily="34" charset="0"/>
                <a:ea typeface="Libre Baskerville"/>
                <a:cs typeface="Libre Baskerville"/>
                <a:sym typeface="Libre Baskerville"/>
              </a:rPr>
              <a:t>THANK YOU !</a:t>
            </a:r>
            <a:endParaRPr sz="1800" b="0" i="0" u="none" strike="noStrike" cap="none" dirty="0">
              <a:solidFill>
                <a:schemeClr val="dk1"/>
              </a:solidFill>
              <a:latin typeface="Lato Black" panose="020F0A02020204030203" pitchFamily="34" charset="0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46000"/>
            <a:lum/>
          </a:blip>
          <a:srcRect/>
          <a:stretch>
            <a:fillRect b="-38000"/>
          </a:stretch>
        </a:blip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04660AF-CB66-6F7C-A87D-834155FF9B4E}"/>
              </a:ext>
            </a:extLst>
          </p:cNvPr>
          <p:cNvSpPr txBox="1"/>
          <p:nvPr/>
        </p:nvSpPr>
        <p:spPr>
          <a:xfrm>
            <a:off x="3950208" y="0"/>
            <a:ext cx="41239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u="sng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AGENDA</a:t>
            </a:r>
            <a:endParaRPr lang="en-IN" sz="4800" u="sng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45BD55-4BB4-D5D7-8F85-276BD96BE111}"/>
              </a:ext>
            </a:extLst>
          </p:cNvPr>
          <p:cNvSpPr txBox="1"/>
          <p:nvPr/>
        </p:nvSpPr>
        <p:spPr>
          <a:xfrm>
            <a:off x="740664" y="1773936"/>
            <a:ext cx="10277856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800" b="1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en-IN" sz="2800" b="1" i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IN" sz="2800" b="1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Ingestion and Understanding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IN" sz="2800" b="1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Cleaning for Subtitle Documents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IN" sz="2800" b="1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Text Vectorization Techniques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IN" sz="2800" b="1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Document Chunking for Embedding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IN" sz="2800" b="1" i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ChromaDB</a:t>
            </a:r>
            <a:r>
              <a:rPr lang="en-IN" sz="2800" b="1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Database for Storing Embeddings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IN" sz="2800" b="1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Document Retrieval Process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IN" sz="2800" b="1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Performance Enhancement and Considerations</a:t>
            </a:r>
            <a:endParaRPr lang="en-IN" b="1" i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Pentagon 1">
            <a:extLst>
              <a:ext uri="{FF2B5EF4-FFF2-40B4-BE49-F238E27FC236}">
                <a16:creationId xmlns:a16="http://schemas.microsoft.com/office/drawing/2014/main" id="{DA87E8C3-4286-4096-9973-494C65027342}"/>
              </a:ext>
            </a:extLst>
          </p:cNvPr>
          <p:cNvSpPr/>
          <p:nvPr/>
        </p:nvSpPr>
        <p:spPr>
          <a:xfrm>
            <a:off x="0" y="0"/>
            <a:ext cx="4303643" cy="1003852"/>
          </a:xfrm>
          <a:prstGeom prst="homePlat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68E6BC-F868-F070-B6A6-B04764C7E04A}"/>
              </a:ext>
            </a:extLst>
          </p:cNvPr>
          <p:cNvSpPr txBox="1"/>
          <p:nvPr/>
        </p:nvSpPr>
        <p:spPr>
          <a:xfrm>
            <a:off x="0" y="1003852"/>
            <a:ext cx="1219200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Objective: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Develop an advanced search engine algorithm that efficiently retrieves subtitles based on user queries, specifically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emphasising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subtitle content. The primary goal is to leverage natural language processing and machine learning techniques to enhance the relevance and accuracy of search results.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6B7B550-4D8F-91FC-FD03-9CCD1B599E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5698" y1="30280" x2="55698" y2="30280"/>
                        <a14:foregroundMark x1="37907" y1="30093" x2="37907" y2="30093"/>
                        <a14:foregroundMark x1="33605" y1="77570" x2="33605" y2="77570"/>
                        <a14:foregroundMark x1="36395" y1="77383" x2="36395" y2="77383"/>
                        <a14:foregroundMark x1="45930" y1="78692" x2="45930" y2="78692"/>
                        <a14:foregroundMark x1="51163" y1="79439" x2="51163" y2="79439"/>
                        <a14:foregroundMark x1="50349" y1="77383" x2="50349" y2="77383"/>
                        <a14:foregroundMark x1="63023" y1="74579" x2="63023" y2="74579"/>
                        <a14:foregroundMark x1="66860" y1="77757" x2="66860" y2="77757"/>
                        <a14:foregroundMark x1="37093" y1="38131" x2="37093" y2="38131"/>
                        <a14:foregroundMark x1="42907" y1="28037" x2="42907" y2="28037"/>
                        <a14:foregroundMark x1="42907" y1="28037" x2="42907" y2="28037"/>
                        <a14:foregroundMark x1="42907" y1="28037" x2="42907" y2="28037"/>
                        <a14:foregroundMark x1="56047" y1="25794" x2="56047" y2="25794"/>
                        <a14:foregroundMark x1="56047" y1="25794" x2="56047" y2="25794"/>
                        <a14:backgroundMark x1="21047" y1="24486" x2="21047" y2="2448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3677875"/>
            <a:ext cx="1719072" cy="16446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26627F1-91EA-AF57-14C7-86D723E58F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689" b="88927" l="5667" r="93833">
                        <a14:foregroundMark x1="18833" y1="41522" x2="18833" y2="41522"/>
                        <a14:foregroundMark x1="12667" y1="28720" x2="12667" y2="28720"/>
                        <a14:foregroundMark x1="6333" y1="32180" x2="6333" y2="32180"/>
                        <a14:foregroundMark x1="19500" y1="22145" x2="19500" y2="22145"/>
                        <a14:foregroundMark x1="27667" y1="32526" x2="27667" y2="32526"/>
                        <a14:foregroundMark x1="31667" y1="43253" x2="31667" y2="43253"/>
                        <a14:foregroundMark x1="24833" y1="54671" x2="24833" y2="54671"/>
                        <a14:foregroundMark x1="24833" y1="72318" x2="24833" y2="72318"/>
                        <a14:foregroundMark x1="31333" y1="63668" x2="31333" y2="63668"/>
                        <a14:foregroundMark x1="5667" y1="44291" x2="5667" y2="44291"/>
                        <a14:foregroundMark x1="40000" y1="44291" x2="40000" y2="44291"/>
                        <a14:foregroundMark x1="52833" y1="54325" x2="52833" y2="54325"/>
                        <a14:foregroundMark x1="63500" y1="54325" x2="63500" y2="54325"/>
                        <a14:foregroundMark x1="79000" y1="45675" x2="79000" y2="45675"/>
                        <a14:foregroundMark x1="89667" y1="52941" x2="89667" y2="52941"/>
                        <a14:foregroundMark x1="92000" y1="64360" x2="92000" y2="64360"/>
                        <a14:foregroundMark x1="93833" y1="55709" x2="93833" y2="5570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82852" y="3603424"/>
            <a:ext cx="2430780" cy="171907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D4C6C08-95FC-8869-89D3-5B7ECA57ED1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5308369"/>
            <a:ext cx="4514850" cy="149831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E6EBDEB-2DA0-A44F-1364-B3D8B7EB38B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14850" y="4500185"/>
            <a:ext cx="2277080" cy="23408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C263D03-B25F-C099-FD22-69EA6F8DF71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72559" y="3794367"/>
            <a:ext cx="3619441" cy="205978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105F84C-752E-A90E-1407-128396FACDA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91930" y="4398264"/>
            <a:ext cx="1935860" cy="245973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36C0272-0E94-16FA-F818-09827C927106}"/>
              </a:ext>
            </a:extLst>
          </p:cNvPr>
          <p:cNvSpPr txBox="1"/>
          <p:nvPr/>
        </p:nvSpPr>
        <p:spPr>
          <a:xfrm>
            <a:off x="38100" y="3198294"/>
            <a:ext cx="28895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Libraries used</a:t>
            </a:r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IN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74222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rrow: Pentagon 2">
            <a:extLst>
              <a:ext uri="{FF2B5EF4-FFF2-40B4-BE49-F238E27FC236}">
                <a16:creationId xmlns:a16="http://schemas.microsoft.com/office/drawing/2014/main" id="{5D319EF6-AF8D-2572-BD08-9D923B70BA38}"/>
              </a:ext>
            </a:extLst>
          </p:cNvPr>
          <p:cNvSpPr/>
          <p:nvPr/>
        </p:nvSpPr>
        <p:spPr>
          <a:xfrm>
            <a:off x="-1" y="1"/>
            <a:ext cx="5510893" cy="808522"/>
          </a:xfrm>
          <a:prstGeom prst="homePlat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Ingestion and Understanding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50E7F8-3CDC-92BA-AE85-CAAB5CBC9732}"/>
              </a:ext>
            </a:extLst>
          </p:cNvPr>
          <p:cNvSpPr txBox="1"/>
          <p:nvPr/>
        </p:nvSpPr>
        <p:spPr>
          <a:xfrm>
            <a:off x="0" y="808523"/>
            <a:ext cx="12192000" cy="42165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Introduction: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Begin with an overview of the data source, which is a database file named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eng_subtitles_database.db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Mention that the database contains 82,498 subtitle files from opensubtitles.org, primarily focusing on movies and TV series released between 1990 and 2024.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Highlight the importance of data ingestion for processing and analyzing subtitle data.</a:t>
            </a:r>
          </a:p>
          <a:p>
            <a:pPr algn="just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Database Structure: </a:t>
            </a:r>
          </a:p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Explain that the database file is structured with a table named ‘zip files', consisting of three columns: num, name, and content.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num: Unique Subtitle ID reference for opensubtitles.org.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name: Subtitle File Name.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content: Compressed subtitle files stored as binary data using ‘Latin-1' encoding.</a:t>
            </a:r>
          </a:p>
          <a:p>
            <a:pPr algn="just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Retrieval: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Describe the method of data retrieval using SQLite3, a popular database management tool.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Emphasize the SQL queries used to extract relevant information from the '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zipfiles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' table, such as retrieving subtitle names and Unique Subtitle IDs.</a:t>
            </a:r>
          </a:p>
          <a:p>
            <a:pPr algn="just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Content Decoding: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Explain the process of decoding the compressed subtitle files stored in the 'content' column using ‘Latin-1' encoding.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Highlight the importance of decoding for accessing and understanding the textual content of subtitle files.</a:t>
            </a:r>
          </a:p>
          <a:p>
            <a:pPr algn="just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Linking to Opensubtitles.org: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Introduce the concept of linking Unique Subtitle IDs to opensubtitles.org for accessing detailed information about each subtitle.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Provide the format of the link: https://www.opensubtitles.org/en/subtitles/{num}, where {num} is the Unique Subtitle ID.</a:t>
            </a:r>
          </a:p>
          <a:p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F26F8F5-F1E8-DEDB-59A1-2822B9A329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707515"/>
            <a:ext cx="8864867" cy="2150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1987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D1D7810-FBB0-8BA4-97DE-6F6BE73B189C}"/>
              </a:ext>
            </a:extLst>
          </p:cNvPr>
          <p:cNvSpPr txBox="1"/>
          <p:nvPr/>
        </p:nvSpPr>
        <p:spPr>
          <a:xfrm>
            <a:off x="0" y="1102578"/>
            <a:ext cx="7190071" cy="57554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Start with the importance of data cleaning in preparing subtitle documents for analysis and processing.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Mention that data cleaning involves removing irrelevant information, special characters, and noise from the text data.</a:t>
            </a:r>
          </a:p>
          <a:p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Cleaning Techniques Used: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Removing Timestamps: Utilize regular expressions to remove timestamp patterns like "00:00:00,000 --&gt; 00:00:00,000" from the subtitle text.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Removing Non-Printable Characters and Special Characters: Implement regex to eliminate non-printable characters and special symbols from the text.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Removing HTML Tags and URLs: Use regex to strip HTML tags and URLs from the subtitle text.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Removing Line Breaks and Extra Spaces: Apply regex to get rid of line breaks, multiple spaces, and extra whitespaces in the text.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Converting to Lowercase: Convert the cleaned text to lowercase to ensure consistency in text representation.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Removing Irrelevant Content: Utilize regex to eliminate short words with one or two characters, which are often irrelevant.</a:t>
            </a:r>
          </a:p>
          <a:p>
            <a:r>
              <a:rPr 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Nomalised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Preprocessing Steps: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Removing digits, special characters, and punctuation using regex.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Tokenizing the text into words.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Removing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stopwords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(commonly used words) and non-alphabetic words.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Lemmatizing the text to reduce words to their base form.</a:t>
            </a: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Arrow: Pentagon 4">
            <a:extLst>
              <a:ext uri="{FF2B5EF4-FFF2-40B4-BE49-F238E27FC236}">
                <a16:creationId xmlns:a16="http://schemas.microsoft.com/office/drawing/2014/main" id="{90D6D789-5960-612A-F0A3-723260294CBD}"/>
              </a:ext>
            </a:extLst>
          </p:cNvPr>
          <p:cNvSpPr/>
          <p:nvPr/>
        </p:nvSpPr>
        <p:spPr>
          <a:xfrm>
            <a:off x="0" y="22934"/>
            <a:ext cx="4670612" cy="936289"/>
          </a:xfrm>
          <a:prstGeom prst="homePlat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Cleaning for Subtitle Documents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375F87-B792-32A5-BDFE-93DA975526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4193" y="959223"/>
            <a:ext cx="5107807" cy="4796199"/>
          </a:xfrm>
          <a:prstGeom prst="rect">
            <a:avLst/>
          </a:prstGeom>
        </p:spPr>
      </p:pic>
      <p:sp>
        <p:nvSpPr>
          <p:cNvPr id="12" name="Arrow: U-Turn 11">
            <a:extLst>
              <a:ext uri="{FF2B5EF4-FFF2-40B4-BE49-F238E27FC236}">
                <a16:creationId xmlns:a16="http://schemas.microsoft.com/office/drawing/2014/main" id="{69BD7CB0-F1C0-4DAC-0300-476753FB4D66}"/>
              </a:ext>
            </a:extLst>
          </p:cNvPr>
          <p:cNvSpPr/>
          <p:nvPr/>
        </p:nvSpPr>
        <p:spPr>
          <a:xfrm>
            <a:off x="6737683" y="22934"/>
            <a:ext cx="2656573" cy="2242687"/>
          </a:xfrm>
          <a:prstGeom prst="uturnArrow">
            <a:avLst>
              <a:gd name="adj1" fmla="val 13412"/>
              <a:gd name="adj2" fmla="val 7618"/>
              <a:gd name="adj3" fmla="val 22426"/>
              <a:gd name="adj4" fmla="val 43132"/>
              <a:gd name="adj5" fmla="val 5010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4" name="Arrow: U-Turn 13">
            <a:extLst>
              <a:ext uri="{FF2B5EF4-FFF2-40B4-BE49-F238E27FC236}">
                <a16:creationId xmlns:a16="http://schemas.microsoft.com/office/drawing/2014/main" id="{B0DB3E8C-E06A-6B50-D16D-F924E41F1AC3}"/>
              </a:ext>
            </a:extLst>
          </p:cNvPr>
          <p:cNvSpPr/>
          <p:nvPr/>
        </p:nvSpPr>
        <p:spPr>
          <a:xfrm flipV="1">
            <a:off x="6497052" y="5611528"/>
            <a:ext cx="4186989" cy="712270"/>
          </a:xfrm>
          <a:prstGeom prst="utur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71283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1C6A4F2-AD8C-DD84-DDF5-D1D7A8D6C54D}"/>
              </a:ext>
            </a:extLst>
          </p:cNvPr>
          <p:cNvSpPr txBox="1"/>
          <p:nvPr/>
        </p:nvSpPr>
        <p:spPr>
          <a:xfrm>
            <a:off x="0" y="664143"/>
            <a:ext cx="12192000" cy="61247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Keyword-Based Search: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Relies on matching specific keywords or phrases in the search query with corresponding words or phrases in the text.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Limited by exact keyword matches and may miss contextually similar or related content.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Suitable for simple keyword searches but lacks semantic understanding.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Semantic Search: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Focuses on understanding the meaning, context, and relationships between words and phrases in the text.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Utilizes advanced natural language processing (NLP) techniques to capture semantic similarity and relevance.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Enables more accurate and context-aware search results, even for queries with varied wording or synonyms.</a:t>
            </a:r>
          </a:p>
          <a:p>
            <a:r>
              <a:rPr lang="en-US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Vectorization Techniques: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Bag-of-Words (BOW):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Represents text as a collection of unique words (bag) without considering grammar or word order.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Each word is assigned a numerical value based on its frequency in the document or corpus.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Simple and effective for keyword-based search but lacks semantic understanding.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Term Frequency-Inverse Document Frequency (TF-IDF):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Considers both term frequency (TF) and inverse document frequency (IDF) to weigh the importance of words.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TF measures the frequency of a term in a document, while IDF penalizes common terms across documents.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Highlights words that are frequent in a document but rare across the corpus, capturing their uniqueness.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BERT-Based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SentenceTransformers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(Semantic Search):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Utilizes Bidirectional Encoder Representations from Transformers (BERT) for contextualized word embeddings.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Captures semantic relationships and context within sentences or documents, enabling semantic search.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Provides rich, high-dimensional embeddings that encode semantic information for accurate similarity assessment.</a:t>
            </a:r>
          </a:p>
          <a:p>
            <a:r>
              <a:rPr lang="en-US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Benefits and Applications: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Keyword-Based Techniques (BOW, TF-IDF):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Suitable for building basic keyword search engines.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Effective for information retrieval tasks where exact keyword matches are sufficient.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Limited in capturing semantic nuances and context.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Semantic Search (BERT-Based):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Enables advanced semantic search engines with context-aware understanding.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Ideal for applications requiring accurate retrieval of contextually similar or related content.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Enhances user experience by providing more relevant and meaningful search results.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Arrow: Pentagon 3">
            <a:extLst>
              <a:ext uri="{FF2B5EF4-FFF2-40B4-BE49-F238E27FC236}">
                <a16:creationId xmlns:a16="http://schemas.microsoft.com/office/drawing/2014/main" id="{040137A8-B820-87E6-F32B-3B3B337F597C}"/>
              </a:ext>
            </a:extLst>
          </p:cNvPr>
          <p:cNvSpPr/>
          <p:nvPr/>
        </p:nvSpPr>
        <p:spPr>
          <a:xfrm>
            <a:off x="0" y="0"/>
            <a:ext cx="4966636" cy="664143"/>
          </a:xfrm>
          <a:prstGeom prst="homePlat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Text Vectorization Techniques</a:t>
            </a:r>
          </a:p>
        </p:txBody>
      </p:sp>
    </p:spTree>
    <p:extLst>
      <p:ext uri="{BB962C8B-B14F-4D97-AF65-F5344CB8AC3E}">
        <p14:creationId xmlns:p14="http://schemas.microsoft.com/office/powerpoint/2010/main" val="32646768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Pentagon 1">
            <a:extLst>
              <a:ext uri="{FF2B5EF4-FFF2-40B4-BE49-F238E27FC236}">
                <a16:creationId xmlns:a16="http://schemas.microsoft.com/office/drawing/2014/main" id="{ACCC2CBC-1DF5-5866-13AE-4516169E9683}"/>
              </a:ext>
            </a:extLst>
          </p:cNvPr>
          <p:cNvSpPr/>
          <p:nvPr/>
        </p:nvSpPr>
        <p:spPr>
          <a:xfrm>
            <a:off x="0" y="0"/>
            <a:ext cx="4543124" cy="827773"/>
          </a:xfrm>
          <a:prstGeom prst="homePlat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Document Chunking for Embedding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EE676C-DAE4-365C-625D-193EDB4EF544}"/>
              </a:ext>
            </a:extLst>
          </p:cNvPr>
          <p:cNvSpPr txBox="1"/>
          <p:nvPr/>
        </p:nvSpPr>
        <p:spPr>
          <a:xfrm>
            <a:off x="-9626" y="827773"/>
            <a:ext cx="6294923" cy="59400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Document Chunking Process: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purpose of the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document_chunker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function is to split documents into chunks based on token count.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Specify the parameters such as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chunk_size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(default 1500 tokens) and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overlap_size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(default 200 tokens) for chunk creation.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Highlight that each chunk contains metadata like the subtitle name, chunk index, and chunk text.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Utilize the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document_chunker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function to iterate over each document in the dataset and create chunks.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Store the generated chunks in a structured format for further processing and embedding.</a:t>
            </a:r>
          </a:p>
          <a:p>
            <a:pPr algn="just"/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Embeddings Used: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SentenceTransformers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 library for generating sentence embeddings using pre-trained models.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Specify the model used, such as "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distilbert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-base-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nli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-mean-tokens," which is based on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DistilBERT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averages token embeddings for sentence representation.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Explain the benefits of using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DistilBERT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-based models, including lower computational requirements (dimensionality) and faster inference speed compared to larger models like BERT.</a:t>
            </a:r>
          </a:p>
          <a:p>
            <a:pPr algn="just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Benefits of Document Chunking for Embedding: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Summarize the benefits of document chunking for embedding, including: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Efficient handling of large documents by breaking them into manageable segments.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Mitigation of information loss and context fragmentation through overlapping chunks.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Improved performance and resource utilization during embedding generation.</a:t>
            </a:r>
          </a:p>
          <a:p>
            <a:pPr algn="just"/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E102171-DDBD-8C51-445E-7907E56019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3505" y="1047750"/>
            <a:ext cx="5808495" cy="23812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E238D3F-A331-C8F4-D6D4-59A8299FA5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3505" y="3502028"/>
            <a:ext cx="5808495" cy="2518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3115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E14960F-A8B1-04D1-0879-602A3A31584E}"/>
              </a:ext>
            </a:extLst>
          </p:cNvPr>
          <p:cNvSpPr txBox="1"/>
          <p:nvPr/>
        </p:nvSpPr>
        <p:spPr>
          <a:xfrm>
            <a:off x="0" y="752497"/>
            <a:ext cx="9278754" cy="61247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ChromaDB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as a specialized database designed for efficient storage and retrieval of high-dimensional embeddings generated from text 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Highlight its importance in managing complex data structures and facilitating fast and accurate similarity searches.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 Features: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Optimized Storage: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ChromaDB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optimized for storing large volumes of embeddings, ensuring efficient use of storage resources.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Metadata Inclusion: Allows inclusion of metadata such as document IDs, document names, or other contextual information along with embeddings.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Fast Retrieval: Utilizes advanced indexing techniques for fast retrieval of similar embeddings, enhancing search engine performance.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Scalability: Designed to scale with growing data volumes, making it suitable for handling diverse text datasets.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Benefits of Using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ChromaDB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Enhanced Search Capabilities: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ChromaDB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facilitates accurate similarity searches, enabling advanced search functionalities in applications.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Context Preservation: By storing metadata along with embeddings,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ChromaDB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preserves contextual information, aiding in meaningful retrieval of 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Integration with Algorithms: Integrates seamlessly with similarity search algorithms, providing a robust platform for text analysis tasks.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Resource Efficiency: Optimized storage and retrieval processes ensure efficient use of computational resources, improving system performance.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Semantic Search Engines: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ChromaDB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supports the development of semantic search engines capable of understanding context and relationships in text 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Content Recommendation Systems: Enables the creation of content recommendation systems by efficiently storing and retrieving embeddings for personalized recommendations.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Information Retrieval: Facilitates fast and accurate retrieval of relevant information from large text datasets, enhancing information retrieval processes.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Arrow: Pentagon 3">
            <a:extLst>
              <a:ext uri="{FF2B5EF4-FFF2-40B4-BE49-F238E27FC236}">
                <a16:creationId xmlns:a16="http://schemas.microsoft.com/office/drawing/2014/main" id="{DA73EF51-68BB-15C0-A404-ACA495030A84}"/>
              </a:ext>
            </a:extLst>
          </p:cNvPr>
          <p:cNvSpPr/>
          <p:nvPr/>
        </p:nvSpPr>
        <p:spPr>
          <a:xfrm>
            <a:off x="0" y="0"/>
            <a:ext cx="4918509" cy="827773"/>
          </a:xfrm>
          <a:prstGeom prst="homePlat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ChromaDB Database for Storing Embeddings</a:t>
            </a:r>
          </a:p>
        </p:txBody>
      </p:sp>
    </p:spTree>
    <p:extLst>
      <p:ext uri="{BB962C8B-B14F-4D97-AF65-F5344CB8AC3E}">
        <p14:creationId xmlns:p14="http://schemas.microsoft.com/office/powerpoint/2010/main" val="38733790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Pentagon 1">
            <a:extLst>
              <a:ext uri="{FF2B5EF4-FFF2-40B4-BE49-F238E27FC236}">
                <a16:creationId xmlns:a16="http://schemas.microsoft.com/office/drawing/2014/main" id="{56A8BC30-46EB-2B01-020B-ED1823BB118C}"/>
              </a:ext>
            </a:extLst>
          </p:cNvPr>
          <p:cNvSpPr/>
          <p:nvPr/>
        </p:nvSpPr>
        <p:spPr>
          <a:xfrm>
            <a:off x="0" y="0"/>
            <a:ext cx="4860758" cy="750771"/>
          </a:xfrm>
          <a:prstGeom prst="homePlat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Document Retrieval Process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A87CB1-7C95-73E3-E12D-F43F7C8E8C88}"/>
              </a:ext>
            </a:extLst>
          </p:cNvPr>
          <p:cNvSpPr txBox="1"/>
          <p:nvPr/>
        </p:nvSpPr>
        <p:spPr>
          <a:xfrm>
            <a:off x="0" y="750771"/>
            <a:ext cx="12192000" cy="66479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Keyword-Based TF-IDF Method: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1: Preprocessing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Clean the query and documents by removing special characters, converting to lowercase, and eliminating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stopwords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2: TF-IDF Vectorization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Transform the cleaned query and documents into TF-IDF vectors using a pre-trained TF-IDF vectorizer.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3: Cosine Similarity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Calculate the cosine similarity between the query vector and document vectors to determine relevance.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4: Top Document Retrieval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Retrieve the top documents with the highest cosine similarity scores as the most relevant ones.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5: Display Results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Display the top similar documents along with their names, cosine similarity scores, chunk IDs, and chunk text.</a:t>
            </a:r>
          </a:p>
          <a:p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Semantic Search using BERT: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1: Preprocessing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Clean the query and documents by removing special characters, converting to lowercase, and eliminating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stopwords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2: BERT Encoding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Encode the cleaned query and documents using a pre-trained BERT model to obtain semantic embeddings.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3: Semantic Similarity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Calculate semantic similarity between the query embeddings and document embeddings using cosine similarity.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4: Top Document Retrieval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Retrieve the top documents with the highest semantic similarity scores as the most relevant ones.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5: Display Results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Display the top similar documents along with their content, as names are not available in this context.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22396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590</TotalTime>
  <Words>1710</Words>
  <Application>Microsoft Office PowerPoint</Application>
  <PresentationFormat>Widescreen</PresentationFormat>
  <Paragraphs>147</Paragraphs>
  <Slides>11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Wingdings</vt:lpstr>
      <vt:lpstr>Times New Roman</vt:lpstr>
      <vt:lpstr>Calibri</vt:lpstr>
      <vt:lpstr>Arial</vt:lpstr>
      <vt:lpstr>Lato Black</vt:lpstr>
      <vt:lpstr>Libre Baskerville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Raghu Ram Aduri</dc:creator>
  <cp:lastModifiedBy>KIRANKUMAR P</cp:lastModifiedBy>
  <cp:revision>18</cp:revision>
  <dcterms:created xsi:type="dcterms:W3CDTF">2021-02-16T05:19:01Z</dcterms:created>
  <dcterms:modified xsi:type="dcterms:W3CDTF">2024-04-26T11:56:52Z</dcterms:modified>
</cp:coreProperties>
</file>